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3"/>
  </p:notesMasterIdLst>
  <p:sldIdLst>
    <p:sldId id="260" r:id="rId4"/>
    <p:sldId id="264" r:id="rId5"/>
    <p:sldId id="265" r:id="rId6"/>
    <p:sldId id="262" r:id="rId7"/>
    <p:sldId id="258" r:id="rId8"/>
    <p:sldId id="269" r:id="rId9"/>
    <p:sldId id="274" r:id="rId10"/>
    <p:sldId id="276" r:id="rId11"/>
    <p:sldId id="270" r:id="rId12"/>
    <p:sldId id="271" r:id="rId13"/>
    <p:sldId id="272" r:id="rId14"/>
    <p:sldId id="273" r:id="rId15"/>
    <p:sldId id="281" r:id="rId16"/>
    <p:sldId id="267" r:id="rId17"/>
    <p:sldId id="277" r:id="rId18"/>
    <p:sldId id="256" r:id="rId19"/>
    <p:sldId id="257" r:id="rId20"/>
    <p:sldId id="279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49CBF-4B49-4D5C-A44A-3398C1077105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47FB1-FAD9-4BBB-BFF5-3692C3C974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46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47FB1-FAD9-4BBB-BFF5-3692C3C9747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76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41f52fa7d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41f52fa7d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37943ea5b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37943ea5b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9179-8269-C85D-B6D1-40A7FA1F8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AAC9F-5E1F-A5E4-C963-50B359FA0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12472-F16A-8E51-9A7B-5D6B6B8F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DA6B7-DA7D-085A-618F-8251E85F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7541A-245B-0BF2-1E62-1D04B1E1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86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C9C2-831A-FDBA-1F90-5D48B209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1F91B-87FC-8AD2-C175-B4C901E86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7A512-90F8-8270-6821-62CA9125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F2E6C-9EEE-981A-9A14-404FA515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B923-CA6F-F9BA-9333-CB4DB4A0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15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68931D-F411-0633-8514-118B70F32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D8DA74-B6F8-1C91-D549-51BB06AB6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DE18A-890A-16AA-4E55-39C08C07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7FA2-38FB-0BC5-EEE2-0A623D96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47205-F62D-79F4-D792-0B6254AE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70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429200" y="548633"/>
            <a:ext cx="8153200" cy="8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72400" y="1411433"/>
            <a:ext cx="5410000" cy="5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5308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740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5682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5123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3989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77752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3186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89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59A3-8EF6-8C3B-3E85-6FEBDAB9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BB83-8318-E9E9-E318-1140CBE5A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4387-F4F8-DB06-859F-A1D3336C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CC74F-C196-F5DC-EB83-035DF247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E7FC5-0555-6932-B550-99EC2A95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242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3723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2754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8209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9600" y="548633"/>
            <a:ext cx="6092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9600" y="1646633"/>
            <a:ext cx="3585600" cy="14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890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7497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5203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0989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941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5644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417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9FDE3-A01F-DEBC-FEB4-1A93AAD70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BB0C-56F7-B48C-34C5-56763C966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D34FF-0CEE-9089-88C4-D3D324C3E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B2259-628D-A596-8E81-354489DC5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18435-6BC0-AC25-0D10-F86D54F1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887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0684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9342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9999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626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234C-DCF8-3F4F-61B4-13D2F27D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ECB80-E7A0-4E8A-67CA-72E46C9C8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52BEA-6393-21FD-F539-3E2133E44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EE8C3-9D9E-2562-41F3-C36FE15C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3CA68-A0F3-8E0D-FA5A-CF0521ED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80BB6-84D6-2197-CFA9-71305219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01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7EF3-00EB-39E7-8B94-CC9D40F6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4A192-1CB2-FB48-07AD-C05B45399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ABFA6-617F-499B-F370-2DE65F364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6FB12-DE9A-50A9-F979-F21A33F83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6965B-B67C-DC5A-9599-44E0987D2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102DE-5F4B-6561-8A83-E90DBF74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1A290-F58C-12E2-7AA4-54CE3C6C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F8989-A4F2-2FAE-393E-D76E0DDE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58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6745-E1B3-DEFF-D09D-A1885FE9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8C5D2-E6AE-BC4F-7C54-EEBBB1036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4AC-5530-2FF7-7694-4AEE201D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1E281-8825-AB74-0894-C0845FC01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617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FFBBC-5B82-11FC-E87E-0199FC26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2C05-A930-DFB7-A228-2F0F38AF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3593-5B9A-27E6-29BB-C4F3EB0E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5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2A35-541B-9390-4E21-21F6E8FB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7B375-043F-D074-CA7A-C9C992B8A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8DF3D-7B64-7670-E9AD-DCFF76939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A5B87-6A3D-8025-F6C2-F21F31DD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B9DF6-167B-B5C4-B285-5C256AB8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BF805-D1E8-E148-8537-62FAFD51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00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7575-A2AC-BB31-3390-E3AF650D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78F762-8B7C-703A-EB49-3937F88B0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E97D2-D9F5-07EE-E311-278C9CC22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DDA34-8089-8D70-D691-A5EFD9398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0186B-BFAE-6A46-0318-F14CE63D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3A834-734B-4E1A-0908-EE6A4863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62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7558F-7639-8139-9B61-86EE190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8CC09-A971-4848-6542-5DDF56B01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944A9-FD5C-F831-5BD0-2F0B6599E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60D127-894B-405F-A529-CCA6627B3112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46D56-980A-83CB-4D8B-6C0E12854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5BE14-5015-78D1-0D1F-C649482CF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51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56304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5192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C16F97-3146-73F4-5B51-35D4FFC0D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" r="17163" b="-1"/>
          <a:stretch/>
        </p:blipFill>
        <p:spPr bwMode="auto">
          <a:xfrm>
            <a:off x="0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0149F-E6EF-7F3C-3AC0-10F2C89F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467" y="2640239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/>
              <a:t>Site Reliability Engineering 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06885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727B3-1AFB-7F3A-6B31-6D7212EDA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A70045-198F-E092-D9FA-2BF59F3E1C6A}"/>
              </a:ext>
            </a:extLst>
          </p:cNvPr>
          <p:cNvSpPr txBox="1"/>
          <p:nvPr/>
        </p:nvSpPr>
        <p:spPr>
          <a:xfrm>
            <a:off x="3952301" y="94456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Scenario 2: </a:t>
            </a:r>
            <a:r>
              <a:rPr lang="en-IN" dirty="0"/>
              <a:t>Constant Firefighting During Incidents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6DBAF-1CB7-0795-FE7B-9F048658DE95}"/>
              </a:ext>
            </a:extLst>
          </p:cNvPr>
          <p:cNvSpPr/>
          <p:nvPr/>
        </p:nvSpPr>
        <p:spPr>
          <a:xfrm>
            <a:off x="1322024" y="1795749"/>
            <a:ext cx="10543142" cy="10796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How many of you have felt the frustration of last-minute firefighting when a major system breaks down?"—like dealing with a sudden, urgent problem that pops up when you're already overwhelmed with other tasks?</a:t>
            </a: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600F7-3830-41A5-D022-B1F8F9F35B14}"/>
              </a:ext>
            </a:extLst>
          </p:cNvPr>
          <p:cNvSpPr txBox="1"/>
          <p:nvPr/>
        </p:nvSpPr>
        <p:spPr>
          <a:xfrm>
            <a:off x="1413830" y="3982599"/>
            <a:ext cx="10451336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IN" b="1" dirty="0"/>
              <a:t>SRE encourages proactive reliability measures, helping teams move away from constant crisis management and focus on preventing issues before they impact users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55414-3A0F-3826-4B8A-F6D5FC3C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361" y="881687"/>
            <a:ext cx="723937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994CE-A3BE-2A14-5B71-9B8DDC64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1681EB-AE20-704F-5CDD-8730015F63FE}"/>
              </a:ext>
            </a:extLst>
          </p:cNvPr>
          <p:cNvSpPr txBox="1"/>
          <p:nvPr/>
        </p:nvSpPr>
        <p:spPr>
          <a:xfrm>
            <a:off x="3423491" y="105748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Scenario 3: </a:t>
            </a:r>
            <a:r>
              <a:rPr lang="en-IN" dirty="0"/>
              <a:t>Siloed Teams with Conflicting Priorities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0BBB11-DC4F-D029-D541-4975308D20C2}"/>
              </a:ext>
            </a:extLst>
          </p:cNvPr>
          <p:cNvSpPr/>
          <p:nvPr/>
        </p:nvSpPr>
        <p:spPr>
          <a:xfrm>
            <a:off x="1322024" y="1795750"/>
            <a:ext cx="10543142" cy="90338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How many of you have experienced misalignment between development and operations—where one team’s goals don’t quite match the other’s, or where they’re working in silos?</a:t>
            </a: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A53A-2A0A-7841-5884-BC3495BB5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447" y="918284"/>
            <a:ext cx="577880" cy="647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3FBE20-CCFE-292A-B70F-5C67BB3C1E46}"/>
              </a:ext>
            </a:extLst>
          </p:cNvPr>
          <p:cNvSpPr txBox="1"/>
          <p:nvPr/>
        </p:nvSpPr>
        <p:spPr>
          <a:xfrm>
            <a:off x="1413830" y="3982599"/>
            <a:ext cx="10451336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IN" b="1" dirty="0"/>
              <a:t>SRE is all about bridging this gap, with shared goals and collaborative practices that align development and operations toward reliability and user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36276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EC037-3DEE-CAC7-C022-254171FEA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0A19B3-7937-FFEC-484B-4E1BEA8D4994}"/>
              </a:ext>
            </a:extLst>
          </p:cNvPr>
          <p:cNvSpPr txBox="1"/>
          <p:nvPr/>
        </p:nvSpPr>
        <p:spPr>
          <a:xfrm>
            <a:off x="3423491" y="105748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Scenario </a:t>
            </a:r>
            <a:r>
              <a:rPr lang="en-IN" dirty="0"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4</a:t>
            </a:r>
            <a:r>
              <a:rPr lang="en-IN" sz="1800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: </a:t>
            </a:r>
            <a:r>
              <a:rPr lang="en-IN" dirty="0"/>
              <a:t>Lack of Insight into User Experience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9947D2-1550-4292-DB10-62C3111F45EF}"/>
              </a:ext>
            </a:extLst>
          </p:cNvPr>
          <p:cNvSpPr/>
          <p:nvPr/>
        </p:nvSpPr>
        <p:spPr>
          <a:xfrm>
            <a:off x="1322024" y="1795750"/>
            <a:ext cx="10543142" cy="90338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How many of you have faced challenges with not having clear visibility into the actual user experience—meaning you find out too late that something’s impacting users?”</a:t>
            </a: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80EEB-8CBA-E778-C92E-B10B73F0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447" y="918284"/>
            <a:ext cx="577880" cy="647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035D69-7EDB-08B9-3547-EF0A98AA4FCD}"/>
              </a:ext>
            </a:extLst>
          </p:cNvPr>
          <p:cNvSpPr txBox="1"/>
          <p:nvPr/>
        </p:nvSpPr>
        <p:spPr>
          <a:xfrm>
            <a:off x="1413830" y="3982599"/>
            <a:ext cx="10451336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IN" b="1" dirty="0"/>
              <a:t>SRE prioritizes monitoring metrics that matter to users, helping teams stay in tune with real user experiences and respond proactively.</a:t>
            </a:r>
          </a:p>
        </p:txBody>
      </p:sp>
    </p:spTree>
    <p:extLst>
      <p:ext uri="{BB962C8B-B14F-4D97-AF65-F5344CB8AC3E}">
        <p14:creationId xmlns:p14="http://schemas.microsoft.com/office/powerpoint/2010/main" val="17871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8B1C0-CE62-C93B-36C8-710C80632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273A-199D-E63A-0C19-8BF71F045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" y="374462"/>
            <a:ext cx="10972800" cy="642000"/>
          </a:xfrm>
        </p:spPr>
        <p:txBody>
          <a:bodyPr/>
          <a:lstStyle/>
          <a:p>
            <a:pPr marL="457200" indent="45720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highlight>
                  <a:srgbClr val="FFFF00"/>
                </a:highlight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Correlation Between System Reliability and User Experience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B9099-00CD-0AEF-DD81-45F2DBB1DACB}"/>
              </a:ext>
            </a:extLst>
          </p:cNvPr>
          <p:cNvSpPr txBox="1"/>
          <p:nvPr/>
        </p:nvSpPr>
        <p:spPr>
          <a:xfrm>
            <a:off x="2198915" y="1590621"/>
            <a:ext cx="9231085" cy="375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User Experience Metrics: Latency, Uptime, and Error Rates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72DCB-29DE-EE64-433D-02AA47870877}"/>
              </a:ext>
            </a:extLst>
          </p:cNvPr>
          <p:cNvSpPr txBox="1"/>
          <p:nvPr/>
        </p:nvSpPr>
        <p:spPr>
          <a:xfrm>
            <a:off x="2198915" y="2251867"/>
            <a:ext cx="6096000" cy="375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Why Alignment Between Dev and Ops Matters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254ED-CB32-7D0B-659F-4B74D34A3FEF}"/>
              </a:ext>
            </a:extLst>
          </p:cNvPr>
          <p:cNvSpPr txBox="1"/>
          <p:nvPr/>
        </p:nvSpPr>
        <p:spPr>
          <a:xfrm>
            <a:off x="3211286" y="3040613"/>
            <a:ext cx="6096000" cy="375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0070C0"/>
                </a:solidFill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Shared SLO: Common Goal</a:t>
            </a:r>
            <a:endParaRPr lang="en-IN" sz="2400" kern="100" dirty="0">
              <a:solidFill>
                <a:srgbClr val="0070C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F448B-2C0C-B738-7481-8C657A6B0662}"/>
              </a:ext>
            </a:extLst>
          </p:cNvPr>
          <p:cNvSpPr txBox="1"/>
          <p:nvPr/>
        </p:nvSpPr>
        <p:spPr>
          <a:xfrm>
            <a:off x="3211286" y="3590090"/>
            <a:ext cx="6096000" cy="375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0070C0"/>
                </a:solidFill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Shared Postmortems</a:t>
            </a:r>
            <a:endParaRPr lang="en-IN" sz="2400" kern="100" dirty="0">
              <a:solidFill>
                <a:srgbClr val="0070C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D9E40-B567-C991-46AC-C8CBD77A36EE}"/>
              </a:ext>
            </a:extLst>
          </p:cNvPr>
          <p:cNvSpPr txBox="1"/>
          <p:nvPr/>
        </p:nvSpPr>
        <p:spPr>
          <a:xfrm>
            <a:off x="3254829" y="4145258"/>
            <a:ext cx="6096000" cy="375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0070C0"/>
                </a:solidFill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Why Alignment Between Dev and Ops Matters</a:t>
            </a:r>
            <a:endParaRPr lang="en-IN" sz="2400" kern="100" dirty="0">
              <a:solidFill>
                <a:srgbClr val="0070C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8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9A118A-CB6E-C933-0A9E-0F0F05BA2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ith a mustache sitting at a desk&#10;&#10;Description automatically generated">
            <a:extLst>
              <a:ext uri="{FF2B5EF4-FFF2-40B4-BE49-F238E27FC236}">
                <a16:creationId xmlns:a16="http://schemas.microsoft.com/office/drawing/2014/main" id="{CA3F8AA8-7FA1-6CFD-30EC-B6F21433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76" y="643466"/>
            <a:ext cx="90586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38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5E753D-1349-B9E4-90A3-6ED92A36A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65BE78-EE03-00BC-481F-CE9C97EDB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360340"/>
              </p:ext>
            </p:extLst>
          </p:nvPr>
        </p:nvGraphicFramePr>
        <p:xfrm>
          <a:off x="643467" y="1717513"/>
          <a:ext cx="10905067" cy="3421577"/>
        </p:xfrm>
        <a:graphic>
          <a:graphicData uri="http://schemas.openxmlformats.org/drawingml/2006/table">
            <a:tbl>
              <a:tblPr firstRow="1" firstCol="1" bandRow="1"/>
              <a:tblGrid>
                <a:gridCol w="2353615">
                  <a:extLst>
                    <a:ext uri="{9D8B030D-6E8A-4147-A177-3AD203B41FA5}">
                      <a16:colId xmlns:a16="http://schemas.microsoft.com/office/drawing/2014/main" val="93684220"/>
                    </a:ext>
                  </a:extLst>
                </a:gridCol>
                <a:gridCol w="4200859">
                  <a:extLst>
                    <a:ext uri="{9D8B030D-6E8A-4147-A177-3AD203B41FA5}">
                      <a16:colId xmlns:a16="http://schemas.microsoft.com/office/drawing/2014/main" val="4194962696"/>
                    </a:ext>
                  </a:extLst>
                </a:gridCol>
                <a:gridCol w="4350593">
                  <a:extLst>
                    <a:ext uri="{9D8B030D-6E8A-4147-A177-3AD203B41FA5}">
                      <a16:colId xmlns:a16="http://schemas.microsoft.com/office/drawing/2014/main" val="3844047038"/>
                    </a:ext>
                  </a:extLst>
                </a:gridCol>
              </a:tblGrid>
              <a:tr h="4681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b="1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Role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b="1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DevOps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b="1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SRE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630619"/>
                  </a:ext>
                </a:extLst>
              </a:tr>
              <a:tr h="828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b="1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Focus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Fast deployments, efficient infrastructure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Reliability, stability, user experience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813176"/>
                  </a:ext>
                </a:extLst>
              </a:tr>
              <a:tr h="466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b="1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Tools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CI/CD, IaC, Monitoring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SLOs, Error Budgets, Automation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953864"/>
                  </a:ext>
                </a:extLst>
              </a:tr>
              <a:tr h="828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b="1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Key Responsibilities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Build pipelines, deploy features, manage infrastructure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Maintain SLOs, respond to incidents, automate fixes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459779"/>
                  </a:ext>
                </a:extLst>
              </a:tr>
              <a:tr h="828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b="1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Example Task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Roll out a new payment feature safely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  <a:latin typeface="Arial Nova" panose="020B0504020202020204" pitchFamily="34" charset="0"/>
                          <a:ea typeface="Aptos" panose="020B0004020202020204" pitchFamily="34" charset="0"/>
                          <a:cs typeface="Calibri" panose="020F0502020204030204" pitchFamily="34" charset="0"/>
                        </a:rPr>
                        <a:t>Ensure checkout reliability during peak times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70" marR="21070" marT="21070" marB="210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194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464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iagram of a construction process&#10;&#10;Description automatically generated">
            <a:extLst>
              <a:ext uri="{FF2B5EF4-FFF2-40B4-BE49-F238E27FC236}">
                <a16:creationId xmlns:a16="http://schemas.microsoft.com/office/drawing/2014/main" id="{6604ABAE-9F03-97F9-3ED7-5970092F6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1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513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7394E39-DB48-08B9-7FD3-98E81DFE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1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3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6E28E7-D35B-54F9-75CF-6353BE80A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Microservice Architecture. From Java EE To Cloud Native. Openshift VS  Kubernetes - Nubenetes">
            <a:extLst>
              <a:ext uri="{FF2B5EF4-FFF2-40B4-BE49-F238E27FC236}">
                <a16:creationId xmlns:a16="http://schemas.microsoft.com/office/drawing/2014/main" id="{BAD49A4C-0E7E-8DB7-75A2-967D1107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3975" y="2853601"/>
            <a:ext cx="3061813" cy="164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oster of a computer system&#10;&#10;Description automatically generated with medium confidence">
            <a:extLst>
              <a:ext uri="{FF2B5EF4-FFF2-40B4-BE49-F238E27FC236}">
                <a16:creationId xmlns:a16="http://schemas.microsoft.com/office/drawing/2014/main" id="{E39A1D88-ECA4-4B2C-2A0A-281CBD41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82" y="2853601"/>
            <a:ext cx="3007003" cy="1721509"/>
          </a:xfrm>
          <a:prstGeom prst="rect">
            <a:avLst/>
          </a:prstGeom>
        </p:spPr>
      </p:pic>
      <p:pic>
        <p:nvPicPr>
          <p:cNvPr id="1028" name="Picture 4" descr="Observability">
            <a:extLst>
              <a:ext uri="{FF2B5EF4-FFF2-40B4-BE49-F238E27FC236}">
                <a16:creationId xmlns:a16="http://schemas.microsoft.com/office/drawing/2014/main" id="{5ED2351A-B98A-8445-4F7C-64E47B448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0381" y="2853601"/>
            <a:ext cx="3061813" cy="17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13837-BEB1-0998-5264-DFA044743F66}"/>
              </a:ext>
            </a:extLst>
          </p:cNvPr>
          <p:cNvSpPr txBox="1"/>
          <p:nvPr/>
        </p:nvSpPr>
        <p:spPr>
          <a:xfrm>
            <a:off x="1216887" y="363080"/>
            <a:ext cx="10975111" cy="1284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Key Trends and Emerging Methodologies Shaping the Future of SRE</a:t>
            </a:r>
            <a:endParaRPr lang="en-US" sz="3200" dirty="0">
              <a:solidFill>
                <a:schemeClr val="bg1"/>
              </a:solidFill>
              <a:effectLst/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C201B-73E6-3ECD-6343-7BE01333A888}"/>
              </a:ext>
            </a:extLst>
          </p:cNvPr>
          <p:cNvSpPr txBox="1"/>
          <p:nvPr/>
        </p:nvSpPr>
        <p:spPr>
          <a:xfrm>
            <a:off x="5159828" y="4620299"/>
            <a:ext cx="2656115" cy="38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Automation and AIOps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B9760-8CC5-634E-25A6-F043C83D821F}"/>
              </a:ext>
            </a:extLst>
          </p:cNvPr>
          <p:cNvSpPr txBox="1"/>
          <p:nvPr/>
        </p:nvSpPr>
        <p:spPr>
          <a:xfrm>
            <a:off x="1709673" y="4567335"/>
            <a:ext cx="2656115" cy="38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Cloud Native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B378-556C-1E8A-3547-22750951B725}"/>
              </a:ext>
            </a:extLst>
          </p:cNvPr>
          <p:cNvSpPr txBox="1"/>
          <p:nvPr/>
        </p:nvSpPr>
        <p:spPr>
          <a:xfrm>
            <a:off x="8406079" y="4676038"/>
            <a:ext cx="2656115" cy="38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Observability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700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502DF0-814F-16F2-5F7E-1F91DD201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1393" y="643466"/>
            <a:ext cx="10129213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577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009AF-71B7-0222-F4F7-AB1355488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0D480D-B0B0-D6EC-7217-42D97647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95" y="2438401"/>
            <a:ext cx="842977" cy="1246302"/>
          </a:xfrm>
          <a:prstGeom prst="rect">
            <a:avLst/>
          </a:prstGeom>
        </p:spPr>
      </p:pic>
      <p:pic>
        <p:nvPicPr>
          <p:cNvPr id="8194" name="Picture 2" descr="Server - Free technology icons">
            <a:extLst>
              <a:ext uri="{FF2B5EF4-FFF2-40B4-BE49-F238E27FC236}">
                <a16:creationId xmlns:a16="http://schemas.microsoft.com/office/drawing/2014/main" id="{43CEE90B-C2CE-2394-D6A0-62911BE4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723" y="2586403"/>
            <a:ext cx="633159" cy="129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rver - Free computer icons">
            <a:extLst>
              <a:ext uri="{FF2B5EF4-FFF2-40B4-BE49-F238E27FC236}">
                <a16:creationId xmlns:a16="http://schemas.microsoft.com/office/drawing/2014/main" id="{10AFD0C7-1EBD-F7D8-2964-7DDDC4A71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77" y="2641977"/>
            <a:ext cx="698959" cy="12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5817F-80F6-5AF6-D0F2-2878350AA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2014" y="525239"/>
            <a:ext cx="2305684" cy="164101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C6FBFC-1D82-1348-65F4-936A6DF1DDDF}"/>
              </a:ext>
            </a:extLst>
          </p:cNvPr>
          <p:cNvSpPr/>
          <p:nvPr/>
        </p:nvSpPr>
        <p:spPr>
          <a:xfrm>
            <a:off x="1436914" y="2275115"/>
            <a:ext cx="326571" cy="326572"/>
          </a:xfrm>
          <a:prstGeom prst="ellipse">
            <a:avLst/>
          </a:prstGeom>
          <a:solidFill>
            <a:srgbClr val="FFC00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E51E6B-B8C3-7B66-43CD-8773CF1CB37E}"/>
              </a:ext>
            </a:extLst>
          </p:cNvPr>
          <p:cNvSpPr/>
          <p:nvPr/>
        </p:nvSpPr>
        <p:spPr>
          <a:xfrm>
            <a:off x="3820885" y="2822655"/>
            <a:ext cx="195943" cy="28302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202" name="Picture 10" descr="Computer - Free computer icons">
            <a:extLst>
              <a:ext uri="{FF2B5EF4-FFF2-40B4-BE49-F238E27FC236}">
                <a16:creationId xmlns:a16="http://schemas.microsoft.com/office/drawing/2014/main" id="{93CC8FB8-D90A-D8ED-8A6A-09C2F74F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98" y="2436212"/>
            <a:ext cx="1338943" cy="181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ree Internet Clipart Png, Download Free Internet Clipart Png png images,  Free ClipArts on Clipart Library">
            <a:extLst>
              <a:ext uri="{FF2B5EF4-FFF2-40B4-BE49-F238E27FC236}">
                <a16:creationId xmlns:a16="http://schemas.microsoft.com/office/drawing/2014/main" id="{18C33CE4-867F-4E99-AAD7-125F798AF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505" y="2632145"/>
            <a:ext cx="859970" cy="85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ction Button: Document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1D504B8-0812-D595-FCC9-DE9CA3DB7910}"/>
              </a:ext>
            </a:extLst>
          </p:cNvPr>
          <p:cNvSpPr/>
          <p:nvPr/>
        </p:nvSpPr>
        <p:spPr>
          <a:xfrm>
            <a:off x="5682403" y="2772192"/>
            <a:ext cx="389162" cy="513255"/>
          </a:xfrm>
          <a:prstGeom prst="actionButton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ction Button: Document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1BABEAF-05DB-20A5-1420-C1CEB34F252C}"/>
              </a:ext>
            </a:extLst>
          </p:cNvPr>
          <p:cNvSpPr/>
          <p:nvPr/>
        </p:nvSpPr>
        <p:spPr>
          <a:xfrm>
            <a:off x="5634046" y="2822655"/>
            <a:ext cx="389162" cy="513255"/>
          </a:xfrm>
          <a:prstGeom prst="actionButton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5E69DD-155D-E699-43D5-D438F53121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384" y="783898"/>
            <a:ext cx="1991045" cy="1310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32EFFE-8244-FB01-9A0F-BC3CBBA03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6757" y="4397829"/>
            <a:ext cx="2368672" cy="1587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26CD29A-0695-FCE8-6040-717D3DA3CB43}"/>
              </a:ext>
            </a:extLst>
          </p:cNvPr>
          <p:cNvSpPr txBox="1"/>
          <p:nvPr/>
        </p:nvSpPr>
        <p:spPr>
          <a:xfrm>
            <a:off x="6074646" y="2621260"/>
            <a:ext cx="1156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Arial Nova" panose="020B0504020202020204" pitchFamily="34" charset="0"/>
                <a:cs typeface="Arabic Typesetting" panose="03020402040406030203" pitchFamily="66" charset="-78"/>
              </a:rPr>
              <a:t>New Features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D3134-6210-456E-7664-1D1FA35895AA}"/>
              </a:ext>
            </a:extLst>
          </p:cNvPr>
          <p:cNvSpPr txBox="1"/>
          <p:nvPr/>
        </p:nvSpPr>
        <p:spPr>
          <a:xfrm>
            <a:off x="10686105" y="3513887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rgbClr val="FFFF00"/>
                </a:solidFill>
                <a:latin typeface="Arial Nova" panose="020B0504020202020204" pitchFamily="34" charset="0"/>
                <a:cs typeface="Arabic Typesetting" panose="03020402040406030203" pitchFamily="66" charset="-78"/>
              </a:rPr>
              <a:t>Customer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EB0ECC-720A-B5E0-D435-E26A3D2FAEF7}"/>
              </a:ext>
            </a:extLst>
          </p:cNvPr>
          <p:cNvSpPr txBox="1"/>
          <p:nvPr/>
        </p:nvSpPr>
        <p:spPr>
          <a:xfrm>
            <a:off x="690436" y="369410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rial Nova" panose="020B0504020202020204" pitchFamily="34" charset="0"/>
                <a:cs typeface="Arabic Typesetting" panose="03020402040406030203" pitchFamily="66" charset="-78"/>
              </a:rPr>
              <a:t>Developer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DC7B97-5BED-3004-90DE-CC3F3FE08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2250" y="783898"/>
            <a:ext cx="3321221" cy="4064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5A2A75-B48E-99E4-0942-5E903A0A1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2014" y="525238"/>
            <a:ext cx="2305684" cy="16410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3770E3-CFD1-12B3-071B-E7458078D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5696" y="4277185"/>
            <a:ext cx="1475677" cy="12811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A4034C7-958D-A4C7-0118-051D8C28AC89}"/>
              </a:ext>
            </a:extLst>
          </p:cNvPr>
          <p:cNvSpPr txBox="1"/>
          <p:nvPr/>
        </p:nvSpPr>
        <p:spPr>
          <a:xfrm>
            <a:off x="4790860" y="557808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Arial Nova" panose="020B0504020202020204" pitchFamily="34" charset="0"/>
                <a:cs typeface="Arabic Typesetting" panose="03020402040406030203" pitchFamily="66" charset="-78"/>
              </a:rPr>
              <a:t>Ops Team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F3A3999-26D6-4386-8118-3A5D4FA34E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5634" y="4334029"/>
            <a:ext cx="2383971" cy="129540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8710EBC-CBE9-B7A4-EF80-C9F2983E7895}"/>
              </a:ext>
            </a:extLst>
          </p:cNvPr>
          <p:cNvSpPr txBox="1"/>
          <p:nvPr/>
        </p:nvSpPr>
        <p:spPr>
          <a:xfrm>
            <a:off x="4813598" y="3847988"/>
            <a:ext cx="1156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Arial Nova" panose="020B0504020202020204" pitchFamily="34" charset="0"/>
                <a:cs typeface="Arabic Typesetting" panose="03020402040406030203" pitchFamily="66" charset="-78"/>
              </a:rPr>
              <a:t>Web 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DA6B31-9473-6532-83DC-DA85663F0BD0}"/>
              </a:ext>
            </a:extLst>
          </p:cNvPr>
          <p:cNvSpPr txBox="1"/>
          <p:nvPr/>
        </p:nvSpPr>
        <p:spPr>
          <a:xfrm>
            <a:off x="3110842" y="3871072"/>
            <a:ext cx="1156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Arial Nova" panose="020B0504020202020204" pitchFamily="34" charset="0"/>
                <a:cs typeface="Arabic Typesetting" panose="03020402040406030203" pitchFamily="66" charset="-78"/>
              </a:rPr>
              <a:t>App Server</a:t>
            </a:r>
          </a:p>
        </p:txBody>
      </p:sp>
    </p:spTree>
    <p:extLst>
      <p:ext uri="{BB962C8B-B14F-4D97-AF65-F5344CB8AC3E}">
        <p14:creationId xmlns:p14="http://schemas.microsoft.com/office/powerpoint/2010/main" val="37890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2963 L 0.04323 -0.09584 C 0.05221 -0.12385 0.06576 -0.13889 0.08008 -0.13889 C 0.09609 -0.13889 0.10911 -0.12385 0.1181 -0.09584 L 0.16159 0.0296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84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08021 -0.001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-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625 L 0.32682 -0.01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-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0.32344 -0.0062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7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32DD35-58CC-7A2F-9278-03C28C2F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holding a computer&#10;&#10;Description automatically generated">
            <a:extLst>
              <a:ext uri="{FF2B5EF4-FFF2-40B4-BE49-F238E27FC236}">
                <a16:creationId xmlns:a16="http://schemas.microsoft.com/office/drawing/2014/main" id="{0831FB98-290B-7371-6EE7-977AC435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10491"/>
            <a:ext cx="5294716" cy="22370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ith a sad face and a red x&#10;&#10;Description automatically generated">
            <a:extLst>
              <a:ext uri="{FF2B5EF4-FFF2-40B4-BE49-F238E27FC236}">
                <a16:creationId xmlns:a16="http://schemas.microsoft.com/office/drawing/2014/main" id="{D9247877-B7DC-8D06-863F-9C779505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164887"/>
            <a:ext cx="5294715" cy="25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3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13878-6842-447F-6692-BA332396B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4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o alt text provided for this image">
            <a:extLst>
              <a:ext uri="{FF2B5EF4-FFF2-40B4-BE49-F238E27FC236}">
                <a16:creationId xmlns:a16="http://schemas.microsoft.com/office/drawing/2014/main" id="{EC129C03-9D3D-CC4F-E07C-6801B527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430910"/>
            <a:ext cx="6716272" cy="399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n Image showing the conflicts between devs and ops team">
            <a:extLst>
              <a:ext uri="{FF2B5EF4-FFF2-40B4-BE49-F238E27FC236}">
                <a16:creationId xmlns:a16="http://schemas.microsoft.com/office/drawing/2014/main" id="{C7A90478-6479-00BA-63B7-FFC2707C9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4656" y="1654904"/>
            <a:ext cx="4172712" cy="276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01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8"/>
          <p:cNvSpPr txBox="1">
            <a:spLocks noGrp="1"/>
          </p:cNvSpPr>
          <p:nvPr>
            <p:ph type="title"/>
          </p:nvPr>
        </p:nvSpPr>
        <p:spPr>
          <a:xfrm>
            <a:off x="609600" y="548600"/>
            <a:ext cx="10972800" cy="64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800" dirty="0">
                <a:effectLst/>
              </a:rPr>
              <a:t>Understanding the Challenges in Traditional IT Operations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66" name="Google Shape;566;p28"/>
          <p:cNvSpPr/>
          <p:nvPr/>
        </p:nvSpPr>
        <p:spPr>
          <a:xfrm>
            <a:off x="5091525" y="1894280"/>
            <a:ext cx="1833600" cy="422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28"/>
          <p:cNvSpPr/>
          <p:nvPr/>
        </p:nvSpPr>
        <p:spPr>
          <a:xfrm>
            <a:off x="3140519" y="1894280"/>
            <a:ext cx="1833600" cy="422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8" name="Google Shape;568;p28"/>
          <p:cNvSpPr/>
          <p:nvPr/>
        </p:nvSpPr>
        <p:spPr>
          <a:xfrm>
            <a:off x="1059910" y="1869117"/>
            <a:ext cx="1833600" cy="422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9" name="Google Shape;569;p28"/>
          <p:cNvSpPr/>
          <p:nvPr/>
        </p:nvSpPr>
        <p:spPr>
          <a:xfrm>
            <a:off x="7031919" y="1894280"/>
            <a:ext cx="1833600" cy="42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0" name="Google Shape;570;p28"/>
          <p:cNvSpPr/>
          <p:nvPr/>
        </p:nvSpPr>
        <p:spPr>
          <a:xfrm>
            <a:off x="8977619" y="1894280"/>
            <a:ext cx="1833600" cy="42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5" name="Google Shape;575;p28"/>
          <p:cNvSpPr txBox="1"/>
          <p:nvPr/>
        </p:nvSpPr>
        <p:spPr>
          <a:xfrm>
            <a:off x="5194525" y="2162681"/>
            <a:ext cx="1751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IN" sz="1600" b="1" dirty="0">
                <a:effectLst/>
                <a:latin typeface="Arial Nova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Repetitive Manual Tasks</a:t>
            </a:r>
            <a:endParaRPr sz="1600" b="1" kern="0" dirty="0">
              <a:solidFill>
                <a:srgbClr val="000000"/>
              </a:solidFill>
              <a:latin typeface="Arial Nova" panose="020B050402020202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576" name="Google Shape;576;p28"/>
          <p:cNvSpPr txBox="1"/>
          <p:nvPr/>
        </p:nvSpPr>
        <p:spPr>
          <a:xfrm>
            <a:off x="3181719" y="2172446"/>
            <a:ext cx="1751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IN" sz="1400" b="1" dirty="0">
                <a:effectLst/>
                <a:latin typeface="Arial Nova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Constant Firefighting During Incidents</a:t>
            </a:r>
            <a:endParaRPr sz="1400" b="1" kern="0" dirty="0">
              <a:solidFill>
                <a:srgbClr val="000000"/>
              </a:solidFill>
              <a:latin typeface="Arial Nova" panose="020B050402020202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577" name="Google Shape;577;p28"/>
          <p:cNvSpPr txBox="1"/>
          <p:nvPr/>
        </p:nvSpPr>
        <p:spPr>
          <a:xfrm>
            <a:off x="1101110" y="2147283"/>
            <a:ext cx="1792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b="1" dirty="0">
                <a:effectLst/>
                <a:latin typeface="Arial Nova" panose="020B0504020202020204" pitchFamily="34" charset="0"/>
              </a:rPr>
              <a:t>Siloed Teams with Conflicting Priorities</a:t>
            </a:r>
            <a:endParaRPr sz="1400" b="1" kern="0" dirty="0">
              <a:solidFill>
                <a:srgbClr val="000000"/>
              </a:solidFill>
              <a:latin typeface="Arial Nova" panose="020B0504020202020204" pitchFamily="34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8" name="Google Shape;578;p28"/>
          <p:cNvSpPr txBox="1"/>
          <p:nvPr/>
        </p:nvSpPr>
        <p:spPr>
          <a:xfrm>
            <a:off x="7073119" y="2172446"/>
            <a:ext cx="1751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b="1" dirty="0">
                <a:effectLst/>
                <a:latin typeface="Arial Nova" panose="020B0504020202020204" pitchFamily="34" charset="0"/>
              </a:rPr>
              <a:t>Lack of Insight into User Experience</a:t>
            </a:r>
            <a:endParaRPr sz="1400" b="1" kern="0" dirty="0">
              <a:solidFill>
                <a:srgbClr val="000000"/>
              </a:solidFill>
              <a:latin typeface="Arial Nova" panose="020B0504020202020204" pitchFamily="34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9" name="Google Shape;579;p28"/>
          <p:cNvSpPr txBox="1"/>
          <p:nvPr/>
        </p:nvSpPr>
        <p:spPr>
          <a:xfrm>
            <a:off x="9018819" y="2172446"/>
            <a:ext cx="1751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IN" sz="1400" b="1" dirty="0">
                <a:effectLst/>
                <a:latin typeface="Arial Nova" panose="020B0504020202020204" pitchFamily="34" charset="0"/>
              </a:rPr>
              <a:t>Manual Processes and Toil</a:t>
            </a:r>
            <a:endParaRPr sz="1400" b="1" kern="0" dirty="0">
              <a:solidFill>
                <a:srgbClr val="000000"/>
              </a:solidFill>
              <a:latin typeface="Arial Nova" panose="020B0504020202020204" pitchFamily="34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0" name="Google Shape;580;p28"/>
          <p:cNvSpPr txBox="1"/>
          <p:nvPr/>
        </p:nvSpPr>
        <p:spPr>
          <a:xfrm>
            <a:off x="5194525" y="3959842"/>
            <a:ext cx="1602000" cy="1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-US" sz="1400" dirty="0">
                <a:effectLst/>
                <a:latin typeface="Arial Nova" panose="020B0504020202020204" pitchFamily="34" charset="0"/>
              </a:rPr>
              <a:t>Spending hours on manual tasks like restarting servers, running updates, or applying patches can be time-consuming and inefficient.</a:t>
            </a:r>
            <a:endParaRPr sz="1400" kern="0" dirty="0">
              <a:solidFill>
                <a:srgbClr val="000000"/>
              </a:solidFill>
              <a:latin typeface="Arial Nova" panose="020B0504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28"/>
          <p:cNvSpPr txBox="1"/>
          <p:nvPr/>
        </p:nvSpPr>
        <p:spPr>
          <a:xfrm>
            <a:off x="3211194" y="4043555"/>
            <a:ext cx="1954659" cy="1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dirty="0">
                <a:effectLst/>
                <a:latin typeface="Arial Nova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Last-minute firefighting during system breakdowns leads to high Mean Time to Detection (MTTD) and Mean Time to Resolution (MTTR), impacting user experiences.</a:t>
            </a:r>
            <a:endParaRPr sz="1400" kern="0" dirty="0">
              <a:solidFill>
                <a:srgbClr val="000000"/>
              </a:solidFill>
              <a:latin typeface="Arial Nova" panose="020B050402020202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582" name="Google Shape;582;p28"/>
          <p:cNvSpPr txBox="1"/>
          <p:nvPr/>
        </p:nvSpPr>
        <p:spPr>
          <a:xfrm>
            <a:off x="7200069" y="3833324"/>
            <a:ext cx="1833600" cy="1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dirty="0">
                <a:effectLst/>
                <a:latin typeface="Arial Nova" panose="020B0504020202020204" pitchFamily="34" charset="0"/>
              </a:rPr>
              <a:t>Challenges in having clear visibility into actual user experiences can result in delayed responses to issues impacting users.</a:t>
            </a:r>
            <a:endParaRPr sz="1400" kern="0" dirty="0">
              <a:solidFill>
                <a:srgbClr val="000000"/>
              </a:solidFill>
              <a:latin typeface="Arial Nova" panose="020B0504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28"/>
          <p:cNvSpPr txBox="1"/>
          <p:nvPr/>
        </p:nvSpPr>
        <p:spPr>
          <a:xfrm>
            <a:off x="1213128" y="3966564"/>
            <a:ext cx="1602000" cy="1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dirty="0">
                <a:effectLst/>
                <a:latin typeface="Arial Nova" panose="020B0504020202020204" pitchFamily="34" charset="0"/>
              </a:rPr>
              <a:t>Misalignment between development and operations teams can create tension, slowing down releases and affecting system stability.</a:t>
            </a:r>
            <a:endParaRPr sz="1400" kern="0" dirty="0">
              <a:solidFill>
                <a:srgbClr val="000000"/>
              </a:solidFill>
              <a:latin typeface="Arial Nova" panose="020B0504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28"/>
          <p:cNvSpPr txBox="1"/>
          <p:nvPr/>
        </p:nvSpPr>
        <p:spPr>
          <a:xfrm>
            <a:off x="9089719" y="4116512"/>
            <a:ext cx="1833600" cy="1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dirty="0">
                <a:effectLst/>
                <a:latin typeface="Arial Nova" panose="020B0504020202020204" pitchFamily="34" charset="0"/>
              </a:rPr>
              <a:t>Heavy reliance on manual processes for deployments, incident management, and troubleshooting can lead to errors, lengthy downtimes, and scalability challenges.</a:t>
            </a:r>
            <a:endParaRPr sz="1400" kern="0" dirty="0">
              <a:solidFill>
                <a:srgbClr val="000000"/>
              </a:solidFill>
              <a:latin typeface="Arial Nova" panose="020B05040202020202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15354-E05A-0D0C-0BF5-ABDC2ED3B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12" y="2794153"/>
            <a:ext cx="622870" cy="596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924AB-B79F-17E8-30ED-F3576359B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621" y="2921208"/>
            <a:ext cx="748186" cy="558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157D2-4CF9-2699-17C5-036EA6148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420" y="2918079"/>
            <a:ext cx="590580" cy="590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680A5B-85C4-3FA3-0FF9-2F6257C0A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329" y="2855123"/>
            <a:ext cx="539778" cy="615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2BD41-0F86-FF4E-5DD7-D1D684941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647" y="2899028"/>
            <a:ext cx="685835" cy="609631"/>
          </a:xfrm>
          <a:prstGeom prst="rect">
            <a:avLst/>
          </a:prstGeom>
        </p:spPr>
      </p:pic>
      <p:sp>
        <p:nvSpPr>
          <p:cNvPr id="12" name="Minus Sign 11">
            <a:extLst>
              <a:ext uri="{FF2B5EF4-FFF2-40B4-BE49-F238E27FC236}">
                <a16:creationId xmlns:a16="http://schemas.microsoft.com/office/drawing/2014/main" id="{846D633F-B62C-3A71-49E1-A29198E438D7}"/>
              </a:ext>
            </a:extLst>
          </p:cNvPr>
          <p:cNvSpPr/>
          <p:nvPr/>
        </p:nvSpPr>
        <p:spPr>
          <a:xfrm>
            <a:off x="609600" y="1450528"/>
            <a:ext cx="10972800" cy="343274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animBg="1"/>
      <p:bldP spid="567" grpId="0" animBg="1"/>
      <p:bldP spid="568" grpId="0" animBg="1"/>
      <p:bldP spid="569" grpId="0" animBg="1"/>
      <p:bldP spid="570" grpId="0" animBg="1"/>
      <p:bldP spid="575" grpId="0"/>
      <p:bldP spid="576" grpId="0"/>
      <p:bldP spid="577" grpId="0"/>
      <p:bldP spid="578" grpId="0"/>
      <p:bldP spid="579" grpId="0"/>
      <p:bldP spid="580" grpId="0"/>
      <p:bldP spid="581" grpId="0"/>
      <p:bldP spid="582" grpId="0"/>
      <p:bldP spid="583" grpId="0"/>
      <p:bldP spid="5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88AE3D-FF20-74B8-A3D4-07E69692A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oogle search box&#10;&#10;Description automatically generated">
            <a:extLst>
              <a:ext uri="{FF2B5EF4-FFF2-40B4-BE49-F238E27FC236}">
                <a16:creationId xmlns:a16="http://schemas.microsoft.com/office/drawing/2014/main" id="{5EE16A7D-4911-15FE-80CC-3912FE43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511" y="2078445"/>
            <a:ext cx="6716272" cy="2216369"/>
          </a:xfrm>
          <a:prstGeom prst="rect">
            <a:avLst/>
          </a:prstGeom>
        </p:spPr>
      </p:pic>
      <p:pic>
        <p:nvPicPr>
          <p:cNvPr id="10244" name="Picture 4" descr="Google down">
            <a:extLst>
              <a:ext uri="{FF2B5EF4-FFF2-40B4-BE49-F238E27FC236}">
                <a16:creationId xmlns:a16="http://schemas.microsoft.com/office/drawing/2014/main" id="{5A7FAA63-18D0-9C0C-AC61-36E04829E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1460" y="1220996"/>
            <a:ext cx="4172712" cy="463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428F94-46AE-0F2C-88CB-DBE5F1CD0561}"/>
              </a:ext>
            </a:extLst>
          </p:cNvPr>
          <p:cNvSpPr txBox="1"/>
          <p:nvPr/>
        </p:nvSpPr>
        <p:spPr>
          <a:xfrm>
            <a:off x="3720947" y="390417"/>
            <a:ext cx="6097836" cy="375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The Birth of SRE at Google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76B13-8F14-6F07-7AA1-E2A89314D4F9}"/>
              </a:ext>
            </a:extLst>
          </p:cNvPr>
          <p:cNvSpPr txBox="1"/>
          <p:nvPr/>
        </p:nvSpPr>
        <p:spPr>
          <a:xfrm>
            <a:off x="987972" y="2334469"/>
            <a:ext cx="10479688" cy="16639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What is site reliability engineering?</a:t>
            </a:r>
            <a:endParaRPr lang="en-IN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Site reliability engineering (SRE) is the practice of applying software engineering principles to operations and infrastructure processes to help organizations create highly reliable and scalable software systems. As a discipline, SRE focuses on improving software system reliability across key categories including availability, performance, latency, efficiency, capacity, and incident response.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69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1034900" y="2181901"/>
            <a:ext cx="4159349" cy="1528100"/>
          </a:xfrm>
          <a:custGeom>
            <a:avLst/>
            <a:gdLst/>
            <a:ahLst/>
            <a:cxnLst/>
            <a:rect l="l" t="t" r="r" b="b"/>
            <a:pathLst>
              <a:path w="108307" h="45843" extrusionOk="0">
                <a:moveTo>
                  <a:pt x="22921" y="0"/>
                </a:moveTo>
                <a:cubicBezTo>
                  <a:pt x="10298" y="0"/>
                  <a:pt x="0" y="10224"/>
                  <a:pt x="0" y="22921"/>
                </a:cubicBezTo>
                <a:cubicBezTo>
                  <a:pt x="0" y="35519"/>
                  <a:pt x="10298" y="45842"/>
                  <a:pt x="22921" y="45842"/>
                </a:cubicBezTo>
                <a:lnTo>
                  <a:pt x="108306" y="45842"/>
                </a:lnTo>
                <a:lnTo>
                  <a:pt x="108306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6933100" y="2181901"/>
            <a:ext cx="4237587" cy="1528100"/>
          </a:xfrm>
          <a:custGeom>
            <a:avLst/>
            <a:gdLst/>
            <a:ahLst/>
            <a:cxnLst/>
            <a:rect l="l" t="t" r="r" b="b"/>
            <a:pathLst>
              <a:path w="108332" h="45843" extrusionOk="0">
                <a:moveTo>
                  <a:pt x="0" y="0"/>
                </a:moveTo>
                <a:lnTo>
                  <a:pt x="0" y="45842"/>
                </a:lnTo>
                <a:lnTo>
                  <a:pt x="85410" y="45842"/>
                </a:lnTo>
                <a:cubicBezTo>
                  <a:pt x="98008" y="45842"/>
                  <a:pt x="108331" y="35519"/>
                  <a:pt x="108331" y="22921"/>
                </a:cubicBezTo>
                <a:cubicBezTo>
                  <a:pt x="108331" y="10224"/>
                  <a:pt x="98008" y="0"/>
                  <a:pt x="85410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1035030" y="4164867"/>
            <a:ext cx="4159349" cy="1527267"/>
          </a:xfrm>
          <a:custGeom>
            <a:avLst/>
            <a:gdLst/>
            <a:ahLst/>
            <a:cxnLst/>
            <a:rect l="l" t="t" r="r" b="b"/>
            <a:pathLst>
              <a:path w="108307" h="45818" extrusionOk="0">
                <a:moveTo>
                  <a:pt x="22921" y="1"/>
                </a:moveTo>
                <a:cubicBezTo>
                  <a:pt x="10298" y="1"/>
                  <a:pt x="0" y="10199"/>
                  <a:pt x="0" y="22896"/>
                </a:cubicBezTo>
                <a:cubicBezTo>
                  <a:pt x="0" y="35494"/>
                  <a:pt x="10298" y="45817"/>
                  <a:pt x="22921" y="45817"/>
                </a:cubicBezTo>
                <a:lnTo>
                  <a:pt x="108306" y="45817"/>
                </a:lnTo>
                <a:lnTo>
                  <a:pt x="10830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6933101" y="4164867"/>
            <a:ext cx="4161393" cy="1527267"/>
          </a:xfrm>
          <a:custGeom>
            <a:avLst/>
            <a:gdLst/>
            <a:ahLst/>
            <a:cxnLst/>
            <a:rect l="l" t="t" r="r" b="b"/>
            <a:pathLst>
              <a:path w="108332" h="45818" extrusionOk="0">
                <a:moveTo>
                  <a:pt x="0" y="1"/>
                </a:moveTo>
                <a:lnTo>
                  <a:pt x="0" y="45817"/>
                </a:lnTo>
                <a:lnTo>
                  <a:pt x="85410" y="45817"/>
                </a:lnTo>
                <a:cubicBezTo>
                  <a:pt x="98008" y="45817"/>
                  <a:pt x="108331" y="35494"/>
                  <a:pt x="108331" y="22896"/>
                </a:cubicBezTo>
                <a:cubicBezTo>
                  <a:pt x="108331" y="10199"/>
                  <a:pt x="98008" y="1"/>
                  <a:pt x="85410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4086026" y="1910822"/>
            <a:ext cx="4001200" cy="4001200"/>
          </a:xfrm>
          <a:prstGeom prst="blockArc">
            <a:avLst>
              <a:gd name="adj1" fmla="val 10810477"/>
              <a:gd name="adj2" fmla="val 16197105"/>
              <a:gd name="adj3" fmla="val 2747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104;p17"/>
          <p:cNvSpPr/>
          <p:nvPr/>
        </p:nvSpPr>
        <p:spPr>
          <a:xfrm flipH="1">
            <a:off x="4057575" y="1897831"/>
            <a:ext cx="4001200" cy="4001200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/>
          <p:nvPr/>
        </p:nvSpPr>
        <p:spPr>
          <a:xfrm rot="10800000">
            <a:off x="4059877" y="1884840"/>
            <a:ext cx="4001200" cy="4001200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/>
          <p:nvPr/>
        </p:nvSpPr>
        <p:spPr>
          <a:xfrm rot="10800000" flipH="1">
            <a:off x="4062196" y="1884840"/>
            <a:ext cx="4001200" cy="4001200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609600" y="548600"/>
            <a:ext cx="10972800" cy="64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The Turning Point: A New Approach to Reliability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10561751" y="2519594"/>
            <a:ext cx="895733" cy="892367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50"/>
                  <a:pt x="1" y="13448"/>
                </a:cubicBezTo>
                <a:cubicBezTo>
                  <a:pt x="1" y="20847"/>
                  <a:pt x="6050" y="26771"/>
                  <a:pt x="13424" y="26771"/>
                </a:cubicBezTo>
                <a:cubicBezTo>
                  <a:pt x="20822" y="26771"/>
                  <a:pt x="26871" y="20847"/>
                  <a:pt x="26871" y="13448"/>
                </a:cubicBezTo>
                <a:cubicBezTo>
                  <a:pt x="26871" y="6050"/>
                  <a:pt x="20822" y="1"/>
                  <a:pt x="1342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6535567" y="2686809"/>
            <a:ext cx="714800" cy="5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667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734517" y="4479793"/>
            <a:ext cx="892400" cy="892367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25"/>
                  <a:pt x="1" y="13423"/>
                </a:cubicBezTo>
                <a:cubicBezTo>
                  <a:pt x="1" y="20822"/>
                  <a:pt x="5950" y="26771"/>
                  <a:pt x="13349" y="26771"/>
                </a:cubicBezTo>
                <a:cubicBezTo>
                  <a:pt x="20722" y="26771"/>
                  <a:pt x="26771" y="20822"/>
                  <a:pt x="26771" y="13423"/>
                </a:cubicBezTo>
                <a:cubicBezTo>
                  <a:pt x="26771" y="6025"/>
                  <a:pt x="20722" y="1"/>
                  <a:pt x="133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10561751" y="4482310"/>
            <a:ext cx="895733" cy="892367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25"/>
                  <a:pt x="1" y="13423"/>
                </a:cubicBezTo>
                <a:cubicBezTo>
                  <a:pt x="1" y="20822"/>
                  <a:pt x="6050" y="26771"/>
                  <a:pt x="13424" y="26771"/>
                </a:cubicBezTo>
                <a:cubicBezTo>
                  <a:pt x="20822" y="26771"/>
                  <a:pt x="26871" y="20822"/>
                  <a:pt x="26871" y="13423"/>
                </a:cubicBezTo>
                <a:cubicBezTo>
                  <a:pt x="26871" y="6025"/>
                  <a:pt x="20822" y="1"/>
                  <a:pt x="134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6535567" y="4660216"/>
            <a:ext cx="7148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667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8369351" y="4306264"/>
            <a:ext cx="20908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2267" kern="0" dirty="0">
                <a:solidFill>
                  <a:srgbClr val="F4A2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Error Budget</a:t>
            </a:r>
            <a:endParaRPr sz="2267" kern="0" dirty="0">
              <a:solidFill>
                <a:srgbClr val="F4A26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8112167" y="4658333"/>
            <a:ext cx="2348000" cy="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600" dirty="0"/>
              <a:t>Balancing features and stability with acceptable downtime.</a:t>
            </a:r>
            <a:endParaRPr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7454423" y="2343567"/>
            <a:ext cx="3005728" cy="35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2267" kern="0" dirty="0">
                <a:solidFill>
                  <a:srgbClr val="E76F5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User experience</a:t>
            </a:r>
            <a:endParaRPr sz="2267" kern="0" dirty="0">
              <a:solidFill>
                <a:srgbClr val="E76F5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8112167" y="2695584"/>
            <a:ext cx="2348000" cy="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600" dirty="0"/>
              <a:t>Measuring performance from the user’s view.</a:t>
            </a:r>
            <a:endParaRPr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728533" y="2695584"/>
            <a:ext cx="2348000" cy="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dirty="0"/>
              <a:t>Uniting developers, operations, and SREs for reliability.</a:t>
            </a: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1728532" y="2343567"/>
            <a:ext cx="2842545" cy="31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IN" sz="2000" b="1" kern="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Collaboration</a:t>
            </a:r>
          </a:p>
        </p:txBody>
      </p:sp>
      <p:sp>
        <p:nvSpPr>
          <p:cNvPr id="121" name="Google Shape;121;p17"/>
          <p:cNvSpPr txBox="1"/>
          <p:nvPr/>
        </p:nvSpPr>
        <p:spPr>
          <a:xfrm>
            <a:off x="1728533" y="4306264"/>
            <a:ext cx="20908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IN" sz="2267" kern="0" dirty="0">
                <a:solidFill>
                  <a:srgbClr val="2A9D8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Automation</a:t>
            </a:r>
          </a:p>
        </p:txBody>
      </p:sp>
      <p:sp>
        <p:nvSpPr>
          <p:cNvPr id="122" name="Google Shape;122;p17"/>
          <p:cNvSpPr txBox="1"/>
          <p:nvPr/>
        </p:nvSpPr>
        <p:spPr>
          <a:xfrm>
            <a:off x="1728532" y="4658333"/>
            <a:ext cx="2602641" cy="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600" dirty="0"/>
              <a:t>Automating repetitive tasks to enable strategic work.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4680907" y="2695515"/>
            <a:ext cx="714800" cy="5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667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4877033" y="4658833"/>
            <a:ext cx="7148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667" kern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991620" y="2688230"/>
            <a:ext cx="378213" cy="487671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30" name="Google Shape;130;p17"/>
          <p:cNvGrpSpPr/>
          <p:nvPr/>
        </p:nvGrpSpPr>
        <p:grpSpPr>
          <a:xfrm>
            <a:off x="5844684" y="3648091"/>
            <a:ext cx="437901" cy="487667"/>
            <a:chOff x="-20930075" y="4066100"/>
            <a:chExt cx="269400" cy="303250"/>
          </a:xfrm>
        </p:grpSpPr>
        <p:sp>
          <p:nvSpPr>
            <p:cNvPr id="131" name="Google Shape;131;p17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266" name="Picture 2" descr="SRE And Data Operations">
            <a:extLst>
              <a:ext uri="{FF2B5EF4-FFF2-40B4-BE49-F238E27FC236}">
                <a16:creationId xmlns:a16="http://schemas.microsoft.com/office/drawing/2014/main" id="{1E74DFE1-D5EE-A594-1F68-836599E09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677" y="3551773"/>
            <a:ext cx="1349207" cy="65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B1491ABC-1FAF-C9A3-8C63-21FBF5FD8C26}"/>
              </a:ext>
            </a:extLst>
          </p:cNvPr>
          <p:cNvSpPr/>
          <p:nvPr/>
        </p:nvSpPr>
        <p:spPr>
          <a:xfrm>
            <a:off x="768420" y="2474899"/>
            <a:ext cx="892400" cy="892367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25"/>
                  <a:pt x="1" y="13423"/>
                </a:cubicBezTo>
                <a:cubicBezTo>
                  <a:pt x="1" y="20822"/>
                  <a:pt x="5950" y="26771"/>
                  <a:pt x="13349" y="26771"/>
                </a:cubicBezTo>
                <a:cubicBezTo>
                  <a:pt x="20722" y="26771"/>
                  <a:pt x="26771" y="20822"/>
                  <a:pt x="26771" y="13423"/>
                </a:cubicBezTo>
                <a:cubicBezTo>
                  <a:pt x="26771" y="6025"/>
                  <a:pt x="20722" y="1"/>
                  <a:pt x="13349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4F8C9-6AD0-CA81-344C-CD144A5BC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30" y="2660973"/>
            <a:ext cx="504129" cy="560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313C9-2827-A2FF-33F6-11A2458EA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50" y="4608459"/>
            <a:ext cx="558829" cy="635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42855-7C89-BB5C-0897-5C1851181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151" y="2651207"/>
            <a:ext cx="596931" cy="65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35E52-D375-3317-2E56-45C8E3978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0519" y="4608459"/>
            <a:ext cx="530036" cy="5866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0D222A-A5F0-C212-7B3A-C81435676397}"/>
              </a:ext>
            </a:extLst>
          </p:cNvPr>
          <p:cNvSpPr txBox="1"/>
          <p:nvPr/>
        </p:nvSpPr>
        <p:spPr>
          <a:xfrm>
            <a:off x="3952301" y="94456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Scenario 1: Repetitive Manual Tasks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15BDA4-2947-258C-C862-D63036A92305}"/>
              </a:ext>
            </a:extLst>
          </p:cNvPr>
          <p:cNvSpPr/>
          <p:nvPr/>
        </p:nvSpPr>
        <p:spPr>
          <a:xfrm>
            <a:off x="1322024" y="1795749"/>
            <a:ext cx="10543142" cy="10796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kern="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How many of you have had to spend hours handling repetitive tasks, like manually restarting servers, running regular updates, or applying patches?</a:t>
            </a:r>
            <a:endParaRPr lang="en-IN" sz="1800" kern="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515DA-41C7-0E95-C83B-298022F7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433" y="805362"/>
            <a:ext cx="577880" cy="647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E4FE33-85F2-8BF1-3335-1DA8090DAD96}"/>
              </a:ext>
            </a:extLst>
          </p:cNvPr>
          <p:cNvSpPr txBox="1"/>
          <p:nvPr/>
        </p:nvSpPr>
        <p:spPr>
          <a:xfrm>
            <a:off x="1413830" y="3982599"/>
            <a:ext cx="10451336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Arial Nova" panose="020B05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One of SRE’s core principles is reducing ‘toil’—those time-consuming tasks that don’t add much value. Through automation, SRE helps to free up time for more impactful work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5380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aturity Model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15554"/>
      </a:accent1>
      <a:accent2>
        <a:srgbClr val="CE796B"/>
      </a:accent2>
      <a:accent3>
        <a:srgbClr val="F5DFBB"/>
      </a:accent3>
      <a:accent4>
        <a:srgbClr val="82BAA8"/>
      </a:accent4>
      <a:accent5>
        <a:srgbClr val="0E9594"/>
      </a:accent5>
      <a:accent6>
        <a:srgbClr val="12747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sign Elemen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64653"/>
      </a:accent1>
      <a:accent2>
        <a:srgbClr val="2A9D8F"/>
      </a:accent2>
      <a:accent3>
        <a:srgbClr val="8AB17D"/>
      </a:accent3>
      <a:accent4>
        <a:srgbClr val="E76F51"/>
      </a:accent4>
      <a:accent5>
        <a:srgbClr val="F4A261"/>
      </a:accent5>
      <a:accent6>
        <a:srgbClr val="E9C46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2894</TotalTime>
  <Words>646</Words>
  <Application>Microsoft Office PowerPoint</Application>
  <PresentationFormat>Widescreen</PresentationFormat>
  <Paragraphs>72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Aptos</vt:lpstr>
      <vt:lpstr>Aptos Display</vt:lpstr>
      <vt:lpstr>Arial</vt:lpstr>
      <vt:lpstr>Arial Nova</vt:lpstr>
      <vt:lpstr>Fira Sans</vt:lpstr>
      <vt:lpstr>Fira Sans Extra Condensed</vt:lpstr>
      <vt:lpstr>Fira Sans Extra Condensed Medium</vt:lpstr>
      <vt:lpstr>Roboto</vt:lpstr>
      <vt:lpstr>Office Theme</vt:lpstr>
      <vt:lpstr>Maturity Model Infographics by Slidesgo</vt:lpstr>
      <vt:lpstr>Design Elements Infographics by Slidesgo</vt:lpstr>
      <vt:lpstr>Site Reliability Engineering </vt:lpstr>
      <vt:lpstr>PowerPoint Presentation</vt:lpstr>
      <vt:lpstr>PowerPoint Presentation</vt:lpstr>
      <vt:lpstr>PowerPoint Presentation</vt:lpstr>
      <vt:lpstr>PowerPoint Presentation</vt:lpstr>
      <vt:lpstr>Understanding the Challenges in Traditional IT Operations</vt:lpstr>
      <vt:lpstr>PowerPoint Presentation</vt:lpstr>
      <vt:lpstr>The Turning Point: A New Approach to Reliability</vt:lpstr>
      <vt:lpstr>PowerPoint Presentation</vt:lpstr>
      <vt:lpstr>PowerPoint Presentation</vt:lpstr>
      <vt:lpstr>PowerPoint Presentation</vt:lpstr>
      <vt:lpstr>PowerPoint Presentation</vt:lpstr>
      <vt:lpstr>Correlation Between System Reliability and User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ActSoftware</dc:creator>
  <cp:lastModifiedBy>ActSoftware</cp:lastModifiedBy>
  <cp:revision>57</cp:revision>
  <dcterms:created xsi:type="dcterms:W3CDTF">2024-12-07T06:59:35Z</dcterms:created>
  <dcterms:modified xsi:type="dcterms:W3CDTF">2025-03-14T08:24:30Z</dcterms:modified>
</cp:coreProperties>
</file>